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4046" r:id="rId1"/>
  </p:sldMasterIdLst>
  <p:notesMasterIdLst>
    <p:notesMasterId r:id="rId60"/>
  </p:notesMasterIdLst>
  <p:handoutMasterIdLst>
    <p:handoutMasterId r:id="rId61"/>
  </p:handoutMasterIdLst>
  <p:sldIdLst>
    <p:sldId id="258" r:id="rId2"/>
    <p:sldId id="590" r:id="rId3"/>
    <p:sldId id="593" r:id="rId4"/>
    <p:sldId id="517" r:id="rId5"/>
    <p:sldId id="518" r:id="rId6"/>
    <p:sldId id="589" r:id="rId7"/>
    <p:sldId id="519" r:id="rId8"/>
    <p:sldId id="606" r:id="rId9"/>
    <p:sldId id="607" r:id="rId10"/>
    <p:sldId id="559" r:id="rId11"/>
    <p:sldId id="520" r:id="rId12"/>
    <p:sldId id="571" r:id="rId13"/>
    <p:sldId id="556" r:id="rId14"/>
    <p:sldId id="603" r:id="rId15"/>
    <p:sldId id="601" r:id="rId16"/>
    <p:sldId id="602" r:id="rId17"/>
    <p:sldId id="574" r:id="rId18"/>
    <p:sldId id="560" r:id="rId19"/>
    <p:sldId id="551" r:id="rId20"/>
    <p:sldId id="608" r:id="rId21"/>
    <p:sldId id="594" r:id="rId22"/>
    <p:sldId id="595" r:id="rId23"/>
    <p:sldId id="596" r:id="rId24"/>
    <p:sldId id="604" r:id="rId25"/>
    <p:sldId id="605" r:id="rId26"/>
    <p:sldId id="597" r:id="rId27"/>
    <p:sldId id="598" r:id="rId28"/>
    <p:sldId id="619" r:id="rId29"/>
    <p:sldId id="599" r:id="rId30"/>
    <p:sldId id="615" r:id="rId31"/>
    <p:sldId id="613" r:id="rId32"/>
    <p:sldId id="614" r:id="rId33"/>
    <p:sldId id="617" r:id="rId34"/>
    <p:sldId id="618" r:id="rId35"/>
    <p:sldId id="575" r:id="rId36"/>
    <p:sldId id="573" r:id="rId37"/>
    <p:sldId id="572" r:id="rId38"/>
    <p:sldId id="547" r:id="rId39"/>
    <p:sldId id="548" r:id="rId40"/>
    <p:sldId id="576" r:id="rId41"/>
    <p:sldId id="578" r:id="rId42"/>
    <p:sldId id="577" r:id="rId43"/>
    <p:sldId id="600" r:id="rId44"/>
    <p:sldId id="582" r:id="rId45"/>
    <p:sldId id="579" r:id="rId46"/>
    <p:sldId id="522" r:id="rId47"/>
    <p:sldId id="531" r:id="rId48"/>
    <p:sldId id="564" r:id="rId49"/>
    <p:sldId id="616" r:id="rId50"/>
    <p:sldId id="610" r:id="rId51"/>
    <p:sldId id="611" r:id="rId52"/>
    <p:sldId id="612" r:id="rId53"/>
    <p:sldId id="583" r:id="rId54"/>
    <p:sldId id="623" r:id="rId55"/>
    <p:sldId id="620" r:id="rId56"/>
    <p:sldId id="621" r:id="rId57"/>
    <p:sldId id="622" r:id="rId58"/>
    <p:sldId id="591" r:id="rId59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C04"/>
    <a:srgbClr val="000000"/>
    <a:srgbClr val="702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80" autoAdjust="0"/>
    <p:restoredTop sz="87253" autoAdjust="0"/>
  </p:normalViewPr>
  <p:slideViewPr>
    <p:cSldViewPr>
      <p:cViewPr varScale="1">
        <p:scale>
          <a:sx n="61" d="100"/>
          <a:sy n="61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6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79A3436D-E3D9-4752-B349-A4407C2DA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8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fld id="{99025B16-C11C-442C-BBB7-FD2826928DC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87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38CFA58-4BD7-45EC-A062-6BA7701DA708}" type="slidenum">
              <a:rPr lang="en-US"/>
              <a:pPr/>
              <a:t>1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230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433450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dirty="0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408124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321712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06581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68447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650530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280306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005821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327735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19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040156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505165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0204389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027635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785403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246762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049971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9511223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5931031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814603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874648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29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542248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6939974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34583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174651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589465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1671507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8094575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334419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509249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88833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2450662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39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92797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9978014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25855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308431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475555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8493019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479206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91935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9910825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0257727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7709127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49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170819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74210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>
                <a:solidFill>
                  <a:srgbClr val="000000"/>
                </a:solidFill>
              </a:rPr>
              <a:pPr algn="r" eaLnBrk="1" hangingPunct="1"/>
              <a:t>50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456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8704443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8016819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53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3541655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4839537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924861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7533979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3952641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58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84742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6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334952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67852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72001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E" smtClean="0">
              <a:latin typeface="Arial" panose="020B0604020202020204" pitchFamily="34" charset="0"/>
            </a:endParaRPr>
          </a:p>
        </p:txBody>
      </p:sp>
      <p:sp>
        <p:nvSpPr>
          <p:cNvPr id="163844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864BDB1-D3DA-493D-BD1B-5E42A9DD7031}" type="slidenum">
              <a:rPr lang="en-US" sz="1300"/>
              <a:pPr algn="r" eaLnBrk="1" hangingPunct="1"/>
              <a:t>9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20106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1265-018E-4C48-8ADF-49D5B11E9F24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44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6F0B-2D16-4825-B9B6-7D2781F2DDE8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7609-B0C6-4AA0-95A5-46B6BDDF5A14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2997-C317-499F-B2F5-7025D56F6CA3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78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E1AC0-C223-4AFD-87DB-258D6E0C61AA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578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FCE8-E4C9-4DA7-AF97-C2DA6546F4A3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289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F8680-9678-40BF-A2BC-FD8252B1C508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9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BD508-5528-492A-A2AC-837CA88AEACB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92646-9AC8-4A26-A2A3-AAC69A1BC4F4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0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D0C4430-44C3-4A62-8ACF-B8C0EA73132A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88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756C8-7BEE-4D0F-9EE3-933F912FF39C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5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3AA7415-8C67-4D2E-A4A3-3B8EC293162C}" type="datetime1">
              <a:rPr lang="en-US" smtClean="0"/>
              <a:t>7/10/2016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de-DE" smtClean="0"/>
              <a:t>2015 Copyright PMIS Ltd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62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ransition>
    <p:random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://tangibleireland.com/wp-content/uploads/2014/04/Project-Management.jpg" TargetMode="Externa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800" dirty="0" smtClean="0"/>
              <a:t/>
            </a:r>
            <a:br>
              <a:rPr lang="en-GB" sz="2800" dirty="0" smtClean="0"/>
            </a:br>
            <a:r>
              <a:rPr lang="en-GB" sz="2800" dirty="0" smtClean="0"/>
              <a:t>Title: </a:t>
            </a:r>
            <a:r>
              <a:rPr lang="en-GB" sz="2800" b="1" dirty="0" smtClean="0"/>
              <a:t>Project Management-Art, Science or Bull?</a:t>
            </a:r>
            <a:endParaRPr lang="en-IE" sz="2800" b="1" dirty="0" smtClean="0"/>
          </a:p>
        </p:txBody>
      </p:sp>
      <p:sp>
        <p:nvSpPr>
          <p:cNvPr id="13314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863600" y="2555875"/>
            <a:ext cx="7510463" cy="1017588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IE" dirty="0" smtClean="0"/>
              <a:t>Presented By:  </a:t>
            </a:r>
            <a:r>
              <a:rPr lang="en-IE" b="1" dirty="0" err="1" smtClean="0"/>
              <a:t>raymond</a:t>
            </a:r>
            <a:r>
              <a:rPr lang="en-IE" b="1" dirty="0" smtClean="0"/>
              <a:t> Sexton, Chartered ENGINEER</a:t>
            </a:r>
            <a:endParaRPr lang="en-IE" b="1" strike="sngStrike" dirty="0" smtClean="0"/>
          </a:p>
          <a:p>
            <a:pPr eaLnBrk="1" hangingPunct="1"/>
            <a:r>
              <a:rPr lang="en-IE" dirty="0" smtClean="0"/>
              <a:t>Date: 29-OCT-2015</a:t>
            </a:r>
          </a:p>
          <a:p>
            <a:pPr eaLnBrk="1" hangingPunct="1"/>
            <a:r>
              <a:rPr lang="en-IE" sz="2800" dirty="0" smtClean="0"/>
              <a:t>		</a:t>
            </a:r>
            <a:endParaRPr lang="en-US" sz="2800" dirty="0" smtClean="0"/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323850" y="1916113"/>
            <a:ext cx="78486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IE" sz="2400" b="1">
              <a:solidFill>
                <a:schemeClr val="bg1"/>
              </a:solidFill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buFont typeface="Wingdings" panose="05000000000000000000" pitchFamily="2" charset="2"/>
              <a:buNone/>
            </a:pPr>
            <a:endParaRPr lang="en-IE" sz="1600" b="1">
              <a:solidFill>
                <a:schemeClr val="bg1"/>
              </a:solidFill>
            </a:endParaRPr>
          </a:p>
        </p:txBody>
      </p:sp>
      <p:pic>
        <p:nvPicPr>
          <p:cNvPr id="13316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Working on the Melbourne Railways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256604"/>
            <a:ext cx="6264696" cy="512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393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err="1" smtClean="0"/>
              <a:t>Joilmont</a:t>
            </a:r>
            <a:r>
              <a:rPr lang="en-US" sz="2800" dirty="0" smtClean="0"/>
              <a:t> Railyards </a:t>
            </a:r>
            <a:r>
              <a:rPr lang="en-US" sz="2800" dirty="0" smtClean="0">
                <a:sym typeface="Wingdings" panose="05000000000000000000" pitchFamily="2" charset="2"/>
              </a:rPr>
              <a:t> Federation Square</a:t>
            </a:r>
            <a:endParaRPr lang="en-US" sz="2800" dirty="0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8600"/>
            <a:ext cx="8354208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9963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Moving a BOP!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40274"/>
            <a:ext cx="4825816" cy="59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6656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Snowy Mountains Hydro-</a:t>
            </a:r>
            <a:br>
              <a:rPr lang="en-US" sz="2800" dirty="0" smtClean="0"/>
            </a:br>
            <a:r>
              <a:rPr lang="en-US" sz="2800" dirty="0" smtClean="0"/>
              <a:t>Small Valve Repair?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55" y="334979"/>
            <a:ext cx="3967601" cy="59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816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Little Valve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921626"/>
            <a:ext cx="5784145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078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HiSmelt</a:t>
            </a:r>
            <a:endParaRPr lang="en-US" sz="2800" dirty="0" smtClean="0"/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34979"/>
            <a:ext cx="4922409" cy="594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7187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err="1" smtClean="0"/>
              <a:t>HiSmelt</a:t>
            </a:r>
            <a:endParaRPr lang="en-US" sz="2800" dirty="0" smtClean="0"/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4978"/>
            <a:ext cx="4321760" cy="59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244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You’ll be on your own! 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447" y="299029"/>
            <a:ext cx="4000025" cy="60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9474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Xerox-hard to copy</a:t>
            </a:r>
            <a:r>
              <a:rPr lang="en-US" sz="2800" dirty="0"/>
              <a:t>?</a:t>
            </a:r>
            <a:endParaRPr lang="en-US" sz="2800" dirty="0" smtClean="0"/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98600"/>
            <a:ext cx="5760640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549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Proud of your former colleagues!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32" y="1498600"/>
            <a:ext cx="7357453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053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Disclaimer &amp; Acknowledgements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In preparation of this talk I have drawn on a wide range of sources for material to reinforce my thesis that Project Management is Art, Science and/or Bull? This original idea was published in a Primavera Brochure over a decade or so ago.</a:t>
            </a:r>
          </a:p>
          <a:p>
            <a:pPr marL="0" indent="0">
              <a:buNone/>
            </a:pPr>
            <a:r>
              <a:rPr lang="en-IE" dirty="0" smtClean="0"/>
              <a:t>I have chosen photos to illustrate my thesis and I have resisted the temptation to put in print my insights to allow me be more honest and forthright in the spoken word.</a:t>
            </a:r>
          </a:p>
          <a:p>
            <a:pPr marL="0" indent="0">
              <a:buNone/>
            </a:pPr>
            <a:r>
              <a:rPr lang="en-IE" dirty="0" smtClean="0"/>
              <a:t>In the unlikely event I offend someone it is not intended and I humbly apologise in advance.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 smtClean="0"/>
              <a:t>© Raymond Sexton 2015</a:t>
            </a: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 smtClean="0"/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84847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Acknowledging Other Disciplines: Marketing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88840"/>
            <a:ext cx="709277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115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Southern Cross-1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Circumnavigation of the Globe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1512318"/>
            <a:ext cx="7543801" cy="48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072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Southern Cross in full flight!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1512318"/>
            <a:ext cx="7543801" cy="48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254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Southern Cross Monument-’Eccentric Orbit’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498600"/>
            <a:ext cx="6529784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597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Air Enterprises-Smaller Scale FDI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18" y="1498600"/>
            <a:ext cx="6100763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0700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Air Enterprises HQ-Akron, Ohio, USA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1498600"/>
            <a:ext cx="7543802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827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Civic Leadership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35420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820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Proclamation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97" y="188640"/>
            <a:ext cx="5378583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288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Howth Community-Urban &amp; Rural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98600"/>
            <a:ext cx="7920880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84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err="1" smtClean="0"/>
              <a:t>Rigour</a:t>
            </a:r>
            <a:r>
              <a:rPr lang="en-US" sz="2800" dirty="0" smtClean="0"/>
              <a:t>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48680"/>
            <a:ext cx="5832648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213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Project Management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b="1" dirty="0" smtClean="0">
              <a:solidFill>
                <a:srgbClr val="555555"/>
              </a:solidFill>
              <a:latin typeface="source sans pro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b="1" dirty="0">
              <a:solidFill>
                <a:srgbClr val="555555"/>
              </a:solidFill>
              <a:latin typeface="source sans pro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b="1" dirty="0" smtClean="0">
              <a:solidFill>
                <a:srgbClr val="555555"/>
              </a:solidFill>
              <a:latin typeface="source sans pro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lang="en-US" altLang="en-US" sz="2800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is a combination of 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en-US" altLang="en-US" sz="2800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Science 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Bull!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 project management is achieving the optimum balance between these three </a:t>
            </a:r>
            <a:r>
              <a:rPr lang="en-US" altLang="en-US" sz="2800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en-I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7" name="Picture 2" descr="Project Management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610" y="334979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6163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May Street, Belfast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52736"/>
            <a:ext cx="432176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805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Bridging the Gap!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498600"/>
            <a:ext cx="7992888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5422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Economic &amp; Social Regeneration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6" y="1498600"/>
            <a:ext cx="7932547" cy="48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1729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Holistic Success!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950" y="1498600"/>
            <a:ext cx="3594100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753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Teamwork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98600"/>
            <a:ext cx="7778144" cy="48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93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A Shared Vision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4979"/>
            <a:ext cx="4392488" cy="59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280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Peace &amp; Prosperity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21626"/>
            <a:ext cx="5689912" cy="538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488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Painting a New Picture!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1498600"/>
            <a:ext cx="7038181" cy="48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561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Blue Skies Over </a:t>
            </a:r>
            <a:r>
              <a:rPr lang="en-US" sz="2800" dirty="0" err="1" smtClean="0"/>
              <a:t>Gullion</a:t>
            </a:r>
            <a:r>
              <a:rPr lang="en-US" sz="2800" dirty="0" smtClean="0"/>
              <a:t>!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1512318"/>
            <a:ext cx="7543801" cy="48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5406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Alone He Stands! Election 2011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8460432" cy="481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978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b="1" dirty="0" smtClean="0"/>
              <a:t>Art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124744"/>
            <a:ext cx="7543801" cy="40233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altLang="en-US" sz="2400" b="1" dirty="0" smtClean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en-US" altLang="en-US" sz="2400" b="1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altLang="en-US" sz="2800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</a:t>
            </a:r>
            <a:r>
              <a:rPr lang="en-US" altLang="en-US" sz="2800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ability of a project manager to 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 a picture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encompassing all human and physical aspects of a project, ensuring each player in the master plan can </a:t>
            </a:r>
            <a:r>
              <a:rPr lang="en-US" altLang="en-US" sz="2800" b="1" i="1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visualise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 or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role and contribution to the bigger picture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determines the stature of the project manager as an artist</a:t>
            </a:r>
            <a:r>
              <a:rPr lang="en-US" altLang="en-US" sz="2800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94183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Detail, Detail, Detail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52736"/>
            <a:ext cx="667399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70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User Requirements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420"/>
            <a:ext cx="9144000" cy="36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451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Keeping Score &amp; Your Ego!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599"/>
            <a:ext cx="9144000" cy="459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57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Heroes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98600"/>
            <a:ext cx="3816424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738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Newtown </a:t>
            </a:r>
            <a:r>
              <a:rPr lang="en-US" sz="2800" dirty="0" err="1" smtClean="0"/>
              <a:t>Pery</a:t>
            </a:r>
            <a:endParaRPr lang="en-US" sz="2800" dirty="0" smtClean="0"/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70485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97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Global Limerick Diaspora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824" y="921626"/>
            <a:ext cx="7179137" cy="54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320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All Hallows College- Aisling 2017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822959" y="1498600"/>
            <a:ext cx="7543801" cy="4370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98600"/>
            <a:ext cx="7620000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8700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John &amp; Jackie Kennedy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498600"/>
            <a:ext cx="7874000" cy="44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780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Art, Science or Bull?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52736"/>
            <a:ext cx="604257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201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Positioning!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498600"/>
            <a:ext cx="7848873" cy="48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744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b="1" dirty="0" smtClean="0"/>
              <a:t>Science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710365" y="1833579"/>
            <a:ext cx="7543801" cy="402336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altLang="en-US" sz="2800" b="1" dirty="0" smtClean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en-US" altLang="en-US" sz="2800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en-US" altLang="en-US" sz="2800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science aspect of a project encompasses the correct application of proven methodologies for 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quantification, monitoring and analysis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of key project metrics to assist the artist to communicate with the tangible world.</a:t>
            </a: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I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920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828641"/>
          </a:xfrm>
        </p:spPr>
        <p:txBody>
          <a:bodyPr/>
          <a:lstStyle/>
          <a:p>
            <a:r>
              <a:rPr lang="en-US" sz="2800" dirty="0" smtClean="0"/>
              <a:t>Original Tangible Flight Crew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98598"/>
            <a:ext cx="8208912" cy="496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778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Tangible Art!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6632"/>
            <a:ext cx="3540909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308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Tangible Ambassadors-New York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03350"/>
            <a:ext cx="8210192" cy="507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822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Global Village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334979"/>
            <a:ext cx="5041841" cy="59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432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Art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98599"/>
            <a:ext cx="7848872" cy="49611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176" y="60212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© Anna Sexton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923666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Simple Science-Back of the Envelope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5" y="1256605"/>
            <a:ext cx="4994910" cy="50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5158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The Science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329"/>
            <a:ext cx="9144000" cy="45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792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The Bull!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52736"/>
            <a:ext cx="5688632" cy="54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4406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r>
              <a:rPr lang="en-IE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IE" sz="4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Art, Science and Bull!</a:t>
            </a:r>
          </a:p>
          <a:p>
            <a:pPr marL="0" indent="0">
              <a:buNone/>
            </a:pPr>
            <a:r>
              <a:rPr lang="en-IE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Good Luck and </a:t>
            </a:r>
            <a:r>
              <a:rPr lang="en-IE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  <a:endParaRPr lang="en-IE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IE" dirty="0" smtClean="0"/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571219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Bull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2856"/>
            <a:ext cx="7543801" cy="405504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altLang="en-US" sz="2800" b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 </a:t>
            </a:r>
            <a:r>
              <a:rPr lang="en-US" altLang="en-US" sz="2800" b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en-US" altLang="en-US" sz="2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 projects there comes a time when neither art nor science provide a viable solution to the challenge being faced. The true project manager then, 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en-US" sz="2800" b="1" i="1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humour</a:t>
            </a:r>
            <a:r>
              <a:rPr lang="en-US" altLang="en-US" sz="2800" b="1" i="1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lateral thinking, or bull waves the red flag for that final </a:t>
            </a:r>
            <a:r>
              <a:rPr lang="en-US" altLang="en-US" sz="2800" b="1" i="1" dirty="0" smtClean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rally!</a:t>
            </a:r>
            <a:endParaRPr lang="en-US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41907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Being Proactive!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Click to add content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1738328"/>
            <a:ext cx="8255000" cy="419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1621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In at the deep end!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921626"/>
            <a:ext cx="4844053" cy="545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247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8600" y="334979"/>
            <a:ext cx="7179136" cy="586647"/>
          </a:xfrm>
        </p:spPr>
        <p:txBody>
          <a:bodyPr/>
          <a:lstStyle/>
          <a:p>
            <a:r>
              <a:rPr lang="en-US" sz="2800" dirty="0" smtClean="0"/>
              <a:t>Semi-Sub Details</a:t>
            </a:r>
          </a:p>
        </p:txBody>
      </p:sp>
      <p:pic>
        <p:nvPicPr>
          <p:cNvPr id="36868" name="Picture 12" descr="PMIS Logo 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86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4111617" cy="36512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Copyright Program Management International Summit 2015</a:t>
            </a:r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52736"/>
            <a:ext cx="6186601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118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D1E6F6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6526</TotalTime>
  <Words>782</Words>
  <Application>Microsoft Office PowerPoint</Application>
  <PresentationFormat>On-screen Show (4:3)</PresentationFormat>
  <Paragraphs>209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source sans pro</vt:lpstr>
      <vt:lpstr>Wingdings</vt:lpstr>
      <vt:lpstr>Retrospect</vt:lpstr>
      <vt:lpstr> Title: Project Management-Art, Science or Bull?</vt:lpstr>
      <vt:lpstr>Disclaimer &amp; Acknowledgements</vt:lpstr>
      <vt:lpstr>Project Management</vt:lpstr>
      <vt:lpstr>Art</vt:lpstr>
      <vt:lpstr>Science</vt:lpstr>
      <vt:lpstr>Bull</vt:lpstr>
      <vt:lpstr>Being Proactive!</vt:lpstr>
      <vt:lpstr>In at the deep end!</vt:lpstr>
      <vt:lpstr>Semi-Sub Details</vt:lpstr>
      <vt:lpstr>Working on the Melbourne Railways</vt:lpstr>
      <vt:lpstr>Joilmont Railyards  Federation Square</vt:lpstr>
      <vt:lpstr>Moving a BOP!</vt:lpstr>
      <vt:lpstr>Snowy Mountains Hydro- Small Valve Repair?</vt:lpstr>
      <vt:lpstr>Little Valve</vt:lpstr>
      <vt:lpstr>HiSmelt</vt:lpstr>
      <vt:lpstr>HiSmelt</vt:lpstr>
      <vt:lpstr>You’ll be on your own! </vt:lpstr>
      <vt:lpstr>Xerox-hard to copy?</vt:lpstr>
      <vt:lpstr>Proud of your former colleagues!</vt:lpstr>
      <vt:lpstr>Acknowledging Other Disciplines: Marketing</vt:lpstr>
      <vt:lpstr>Southern Cross-1st Circumnavigation of the Globe</vt:lpstr>
      <vt:lpstr>Southern Cross in full flight!</vt:lpstr>
      <vt:lpstr>Southern Cross Monument-’Eccentric Orbit’</vt:lpstr>
      <vt:lpstr>Air Enterprises-Smaller Scale FDI</vt:lpstr>
      <vt:lpstr>Air Enterprises HQ-Akron, Ohio, USA</vt:lpstr>
      <vt:lpstr>Civic Leadership</vt:lpstr>
      <vt:lpstr>Proclamation</vt:lpstr>
      <vt:lpstr>Howth Community-Urban &amp; Rural</vt:lpstr>
      <vt:lpstr>Rigour!</vt:lpstr>
      <vt:lpstr>May Street, Belfast</vt:lpstr>
      <vt:lpstr>Bridging the Gap!</vt:lpstr>
      <vt:lpstr>Economic &amp; Social Regeneration</vt:lpstr>
      <vt:lpstr>Holistic Success!</vt:lpstr>
      <vt:lpstr>Teamwork</vt:lpstr>
      <vt:lpstr>A Shared Vision</vt:lpstr>
      <vt:lpstr>Peace &amp; Prosperity</vt:lpstr>
      <vt:lpstr>Painting a New Picture!</vt:lpstr>
      <vt:lpstr>Blue Skies Over Gullion!</vt:lpstr>
      <vt:lpstr>Alone He Stands! Election 2011</vt:lpstr>
      <vt:lpstr>Detail, Detail, Detail</vt:lpstr>
      <vt:lpstr>User Requirements</vt:lpstr>
      <vt:lpstr>Keeping Score &amp; Your Ego!</vt:lpstr>
      <vt:lpstr>Heroes</vt:lpstr>
      <vt:lpstr>Newtown Pery</vt:lpstr>
      <vt:lpstr>Global Limerick Diaspora</vt:lpstr>
      <vt:lpstr>All Hallows College- Aisling 2017</vt:lpstr>
      <vt:lpstr>John &amp; Jackie Kennedy</vt:lpstr>
      <vt:lpstr>Art, Science or Bull?</vt:lpstr>
      <vt:lpstr>Positioning!</vt:lpstr>
      <vt:lpstr>Original Tangible Flight Crew</vt:lpstr>
      <vt:lpstr>Tangible Art!</vt:lpstr>
      <vt:lpstr>Tangible Ambassadors-New York</vt:lpstr>
      <vt:lpstr>Global Village</vt:lpstr>
      <vt:lpstr>The Art</vt:lpstr>
      <vt:lpstr>Simple Science-Back of the Envelope</vt:lpstr>
      <vt:lpstr>The Science</vt:lpstr>
      <vt:lpstr>The Bull!</vt:lpstr>
      <vt:lpstr>PowerPoint Presentation</vt:lpstr>
    </vt:vector>
  </TitlesOfParts>
  <Company>PMIS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Raymond Poole</dc:creator>
  <cp:lastModifiedBy>Raymond Sexton</cp:lastModifiedBy>
  <cp:revision>645</cp:revision>
  <dcterms:created xsi:type="dcterms:W3CDTF">2009-02-04T15:57:52Z</dcterms:created>
  <dcterms:modified xsi:type="dcterms:W3CDTF">2016-07-10T18:09:00Z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TC011812331033</vt:lpwstr>
  </property>
</Properties>
</file>